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hbvucw4y9GG4At81hrwgDnNmeA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a04c42ee76_0_0:notes"/>
          <p:cNvSpPr txBox="1"/>
          <p:nvPr>
            <p:ph idx="1" type="body"/>
          </p:nvPr>
        </p:nvSpPr>
        <p:spPr>
          <a:xfrm>
            <a:off x="685800" y="4400550"/>
            <a:ext cx="5486400" cy="36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2a04c42ee76_0_0:notes"/>
          <p:cNvSpPr/>
          <p:nvPr>
            <p:ph idx="2" type="sldImg"/>
          </p:nvPr>
        </p:nvSpPr>
        <p:spPr>
          <a:xfrm>
            <a:off x="702232" y="1143000"/>
            <a:ext cx="5453400" cy="3085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a04c42ee7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275" lIns="91275" spcFirstLastPara="1" rIns="91275" wrap="square" tIns="91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Notes for School CIP Teams: After completing your Comprehensive Needs Assessment ( data protocol), you will come here and identify some strengths and opportunities/challenges you have observed from the data. The priority areas are Literacy, Numeracy, and Whole Child &amp; Student Support. Identify an overarching need for each area. Formulate a problem statement for each area. Make sure the problem statement meets the criteria. Refer to your CIP resources.</a:t>
            </a:r>
            <a:endParaRPr/>
          </a:p>
        </p:txBody>
      </p:sp>
      <p:sp>
        <p:nvSpPr>
          <p:cNvPr id="252" name="Google Shape;252;g2a04c42ee76_0_4:notes"/>
          <p:cNvSpPr/>
          <p:nvPr>
            <p:ph idx="2" type="sldImg"/>
          </p:nvPr>
        </p:nvSpPr>
        <p:spPr>
          <a:xfrm>
            <a:off x="398397" y="686112"/>
            <a:ext cx="6061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3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3"/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3"/>
          <p:cNvSpPr/>
          <p:nvPr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dk2"/>
          </a:solidFill>
          <a:ln cap="flat" cmpd="sng" w="12700">
            <a:solidFill>
              <a:srgbClr val="B1973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3"/>
          <p:cNvSpPr/>
          <p:nvPr/>
        </p:nvSpPr>
        <p:spPr>
          <a:xfrm>
            <a:off x="1" y="4571999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3"/>
          <p:cNvSpPr/>
          <p:nvPr/>
        </p:nvSpPr>
        <p:spPr>
          <a:xfrm>
            <a:off x="1" y="5739492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oogle Shape;20;p23"/>
          <p:cNvGrpSpPr/>
          <p:nvPr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21" name="Google Shape;21;p23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3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23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/>
          <p:nvPr/>
        </p:nvSpPr>
        <p:spPr>
          <a:xfrm>
            <a:off x="11024507" y="4580708"/>
            <a:ext cx="1167493" cy="2277292"/>
          </a:xfrm>
          <a:custGeom>
            <a:rect b="b" l="l" r="r" t="t"/>
            <a:pathLst>
              <a:path extrusionOk="0" h="2272167" w="1167493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3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2"/>
          <p:cNvSpPr txBox="1"/>
          <p:nvPr>
            <p:ph type="title"/>
          </p:nvPr>
        </p:nvSpPr>
        <p:spPr>
          <a:xfrm>
            <a:off x="1798721" y="1684338"/>
            <a:ext cx="8594558" cy="2810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Arial"/>
              <a:buNone/>
              <a:defRPr sz="4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2"/>
          <p:cNvSpPr txBox="1"/>
          <p:nvPr>
            <p:ph idx="1" type="body"/>
          </p:nvPr>
        </p:nvSpPr>
        <p:spPr>
          <a:xfrm>
            <a:off x="381000" y="519405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32"/>
          <p:cNvSpPr txBox="1"/>
          <p:nvPr>
            <p:ph idx="2" type="body"/>
          </p:nvPr>
        </p:nvSpPr>
        <p:spPr>
          <a:xfrm>
            <a:off x="6881813" y="4494213"/>
            <a:ext cx="3511550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32"/>
          <p:cNvSpPr txBox="1"/>
          <p:nvPr>
            <p:ph idx="3" type="body"/>
          </p:nvPr>
        </p:nvSpPr>
        <p:spPr>
          <a:xfrm>
            <a:off x="10609104" y="3399692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32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ole team">
  <p:cSld name="Whole team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3"/>
          <p:cNvSpPr txBox="1"/>
          <p:nvPr>
            <p:ph type="title"/>
          </p:nvPr>
        </p:nvSpPr>
        <p:spPr>
          <a:xfrm>
            <a:off x="750430" y="381000"/>
            <a:ext cx="1067814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3"/>
          <p:cNvSpPr/>
          <p:nvPr>
            <p:ph idx="2" type="pic"/>
          </p:nvPr>
        </p:nvSpPr>
        <p:spPr>
          <a:xfrm>
            <a:off x="750429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33"/>
          <p:cNvSpPr txBox="1"/>
          <p:nvPr>
            <p:ph idx="1" type="body"/>
          </p:nvPr>
        </p:nvSpPr>
        <p:spPr>
          <a:xfrm>
            <a:off x="750430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33"/>
          <p:cNvSpPr txBox="1"/>
          <p:nvPr>
            <p:ph idx="3" type="body"/>
          </p:nvPr>
        </p:nvSpPr>
        <p:spPr>
          <a:xfrm>
            <a:off x="750429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33"/>
          <p:cNvSpPr/>
          <p:nvPr>
            <p:ph idx="4" type="pic"/>
          </p:nvPr>
        </p:nvSpPr>
        <p:spPr>
          <a:xfrm>
            <a:off x="354939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33"/>
          <p:cNvSpPr txBox="1"/>
          <p:nvPr>
            <p:ph idx="5" type="body"/>
          </p:nvPr>
        </p:nvSpPr>
        <p:spPr>
          <a:xfrm>
            <a:off x="354939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33"/>
          <p:cNvSpPr txBox="1"/>
          <p:nvPr>
            <p:ph idx="6" type="body"/>
          </p:nvPr>
        </p:nvSpPr>
        <p:spPr>
          <a:xfrm>
            <a:off x="354939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33"/>
          <p:cNvSpPr/>
          <p:nvPr>
            <p:ph idx="7" type="pic"/>
          </p:nvPr>
        </p:nvSpPr>
        <p:spPr>
          <a:xfrm>
            <a:off x="634836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33"/>
          <p:cNvSpPr txBox="1"/>
          <p:nvPr>
            <p:ph idx="8" type="body"/>
          </p:nvPr>
        </p:nvSpPr>
        <p:spPr>
          <a:xfrm>
            <a:off x="634836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33"/>
          <p:cNvSpPr txBox="1"/>
          <p:nvPr>
            <p:ph idx="9" type="body"/>
          </p:nvPr>
        </p:nvSpPr>
        <p:spPr>
          <a:xfrm>
            <a:off x="634836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33"/>
          <p:cNvSpPr/>
          <p:nvPr>
            <p:ph idx="13" type="pic"/>
          </p:nvPr>
        </p:nvSpPr>
        <p:spPr>
          <a:xfrm>
            <a:off x="9147335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33"/>
          <p:cNvSpPr txBox="1"/>
          <p:nvPr>
            <p:ph idx="14" type="body"/>
          </p:nvPr>
        </p:nvSpPr>
        <p:spPr>
          <a:xfrm>
            <a:off x="9147336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33"/>
          <p:cNvSpPr txBox="1"/>
          <p:nvPr>
            <p:ph idx="15" type="body"/>
          </p:nvPr>
        </p:nvSpPr>
        <p:spPr>
          <a:xfrm>
            <a:off x="9147335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33"/>
          <p:cNvSpPr/>
          <p:nvPr>
            <p:ph idx="16" type="pic"/>
          </p:nvPr>
        </p:nvSpPr>
        <p:spPr>
          <a:xfrm>
            <a:off x="750429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33"/>
          <p:cNvSpPr txBox="1"/>
          <p:nvPr>
            <p:ph idx="17" type="body"/>
          </p:nvPr>
        </p:nvSpPr>
        <p:spPr>
          <a:xfrm>
            <a:off x="750430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33"/>
          <p:cNvSpPr txBox="1"/>
          <p:nvPr>
            <p:ph idx="18" type="body"/>
          </p:nvPr>
        </p:nvSpPr>
        <p:spPr>
          <a:xfrm>
            <a:off x="750429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33"/>
          <p:cNvSpPr/>
          <p:nvPr>
            <p:ph idx="19" type="pic"/>
          </p:nvPr>
        </p:nvSpPr>
        <p:spPr>
          <a:xfrm>
            <a:off x="354939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33"/>
          <p:cNvSpPr txBox="1"/>
          <p:nvPr>
            <p:ph idx="20" type="body"/>
          </p:nvPr>
        </p:nvSpPr>
        <p:spPr>
          <a:xfrm>
            <a:off x="354939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33"/>
          <p:cNvSpPr txBox="1"/>
          <p:nvPr>
            <p:ph idx="21" type="body"/>
          </p:nvPr>
        </p:nvSpPr>
        <p:spPr>
          <a:xfrm>
            <a:off x="354939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33"/>
          <p:cNvSpPr/>
          <p:nvPr>
            <p:ph idx="22" type="pic"/>
          </p:nvPr>
        </p:nvSpPr>
        <p:spPr>
          <a:xfrm>
            <a:off x="634836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33"/>
          <p:cNvSpPr txBox="1"/>
          <p:nvPr>
            <p:ph idx="23" type="body"/>
          </p:nvPr>
        </p:nvSpPr>
        <p:spPr>
          <a:xfrm>
            <a:off x="634836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33"/>
          <p:cNvSpPr txBox="1"/>
          <p:nvPr>
            <p:ph idx="24" type="body"/>
          </p:nvPr>
        </p:nvSpPr>
        <p:spPr>
          <a:xfrm>
            <a:off x="634836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33"/>
          <p:cNvSpPr/>
          <p:nvPr>
            <p:ph idx="25" type="pic"/>
          </p:nvPr>
        </p:nvSpPr>
        <p:spPr>
          <a:xfrm>
            <a:off x="9147335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33"/>
          <p:cNvSpPr txBox="1"/>
          <p:nvPr>
            <p:ph idx="26" type="body"/>
          </p:nvPr>
        </p:nvSpPr>
        <p:spPr>
          <a:xfrm>
            <a:off x="9147336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33"/>
          <p:cNvSpPr txBox="1"/>
          <p:nvPr>
            <p:ph idx="27" type="body"/>
          </p:nvPr>
        </p:nvSpPr>
        <p:spPr>
          <a:xfrm>
            <a:off x="9147335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33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melin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4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4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4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4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34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itle and Content">
  <p:cSld name="2 Title and Conten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5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5"/>
          <p:cNvSpPr txBox="1"/>
          <p:nvPr>
            <p:ph idx="1" type="body"/>
          </p:nvPr>
        </p:nvSpPr>
        <p:spPr>
          <a:xfrm>
            <a:off x="1167493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35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5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35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7" name="Google Shape;157;p35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158" name="Google Shape;158;p35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35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35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p35"/>
          <p:cNvSpPr txBox="1"/>
          <p:nvPr>
            <p:ph idx="2" type="body"/>
          </p:nvPr>
        </p:nvSpPr>
        <p:spPr>
          <a:xfrm>
            <a:off x="6283235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35"/>
          <p:cNvSpPr txBox="1"/>
          <p:nvPr>
            <p:ph idx="3" type="body"/>
          </p:nvPr>
        </p:nvSpPr>
        <p:spPr>
          <a:xfrm>
            <a:off x="1167493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3" name="Google Shape;163;p35"/>
          <p:cNvSpPr txBox="1"/>
          <p:nvPr>
            <p:ph idx="4" type="body"/>
          </p:nvPr>
        </p:nvSpPr>
        <p:spPr>
          <a:xfrm>
            <a:off x="6283235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7" name="Google Shape;167;p3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8" name="Google Shape;168;p3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9" name="Google Shape;169;p3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0" name="Google Shape;170;p36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Google Shape;171;p36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2" name="Google Shape;172;p36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36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1">
  <p:cSld name="OBJECT_1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a04c42ee76_0_168"/>
          <p:cNvSpPr txBox="1"/>
          <p:nvPr>
            <p:ph type="title"/>
          </p:nvPr>
        </p:nvSpPr>
        <p:spPr>
          <a:xfrm>
            <a:off x="539496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g2a04c42ee76_0_168"/>
          <p:cNvSpPr txBox="1"/>
          <p:nvPr>
            <p:ph idx="1" type="body"/>
          </p:nvPr>
        </p:nvSpPr>
        <p:spPr>
          <a:xfrm>
            <a:off x="1179576" y="1911096"/>
            <a:ext cx="9829800" cy="38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7" name="Google Shape;177;g2a04c42ee76_0_16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g2a04c42ee76_0_16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9" name="Google Shape;179;g2a04c42ee76_0_168"/>
          <p:cNvSpPr/>
          <p:nvPr/>
        </p:nvSpPr>
        <p:spPr>
          <a:xfrm>
            <a:off x="10494433" y="2"/>
            <a:ext cx="848462" cy="357303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2a04c42ee76_0_168"/>
          <p:cNvSpPr/>
          <p:nvPr/>
        </p:nvSpPr>
        <p:spPr>
          <a:xfrm flipH="1">
            <a:off x="12353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4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4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4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4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" name="Google Shape;31;p24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32" name="Google Shape;32;p24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4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24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b="1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" type="body"/>
          </p:nvPr>
        </p:nvSpPr>
        <p:spPr>
          <a:xfrm>
            <a:off x="1167491" y="2526318"/>
            <a:ext cx="3218688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5"/>
          <p:cNvSpPr/>
          <p:nvPr/>
        </p:nvSpPr>
        <p:spPr>
          <a:xfrm rot="5400000">
            <a:off x="8580896" y="0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5"/>
          <p:cNvSpPr/>
          <p:nvPr/>
        </p:nvSpPr>
        <p:spPr>
          <a:xfrm>
            <a:off x="-2364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5"/>
          <p:cNvSpPr/>
          <p:nvPr/>
        </p:nvSpPr>
        <p:spPr>
          <a:xfrm flipH="1" rot="5400000">
            <a:off x="11258144" y="5924144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" name="Google Shape;41;p25"/>
          <p:cNvGrpSpPr/>
          <p:nvPr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42" name="Google Shape;42;p25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5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25"/>
          <p:cNvSpPr txBox="1"/>
          <p:nvPr>
            <p:ph idx="2" type="body"/>
          </p:nvPr>
        </p:nvSpPr>
        <p:spPr>
          <a:xfrm>
            <a:off x="4683787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3" type="body"/>
          </p:nvPr>
        </p:nvSpPr>
        <p:spPr>
          <a:xfrm>
            <a:off x="116749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5"/>
          <p:cNvSpPr txBox="1"/>
          <p:nvPr>
            <p:ph idx="4" type="body"/>
          </p:nvPr>
        </p:nvSpPr>
        <p:spPr>
          <a:xfrm>
            <a:off x="4683788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5" type="body"/>
          </p:nvPr>
        </p:nvSpPr>
        <p:spPr>
          <a:xfrm>
            <a:off x="8200082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idx="6" type="body"/>
          </p:nvPr>
        </p:nvSpPr>
        <p:spPr>
          <a:xfrm>
            <a:off x="820008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>
  <p:cSld name="Section titl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/>
          <p:nvPr/>
        </p:nvSpPr>
        <p:spPr>
          <a:xfrm>
            <a:off x="0" y="0"/>
            <a:ext cx="8025490" cy="6858000"/>
          </a:xfrm>
          <a:custGeom>
            <a:rect b="b" l="l" r="r" t="t"/>
            <a:pathLst>
              <a:path extrusionOk="0" h="6858000" w="802549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6"/>
          <p:cNvSpPr txBox="1"/>
          <p:nvPr>
            <p:ph type="ctrTitle"/>
          </p:nvPr>
        </p:nvSpPr>
        <p:spPr>
          <a:xfrm>
            <a:off x="1167494" y="10594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" type="subTitle"/>
          </p:nvPr>
        </p:nvSpPr>
        <p:spPr>
          <a:xfrm>
            <a:off x="1167494" y="3539075"/>
            <a:ext cx="6245912" cy="1406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grpSp>
        <p:nvGrpSpPr>
          <p:cNvPr id="54" name="Google Shape;54;p26"/>
          <p:cNvGrpSpPr/>
          <p:nvPr/>
        </p:nvGrpSpPr>
        <p:grpSpPr>
          <a:xfrm rot="-54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55" name="Google Shape;55;p26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26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26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6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7"/>
          <p:cNvSpPr/>
          <p:nvPr/>
        </p:nvSpPr>
        <p:spPr>
          <a:xfrm>
            <a:off x="0" y="2285998"/>
            <a:ext cx="12208822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7"/>
          <p:cNvSpPr/>
          <p:nvPr/>
        </p:nvSpPr>
        <p:spPr>
          <a:xfrm flipH="1">
            <a:off x="8597718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7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7"/>
          <p:cNvSpPr/>
          <p:nvPr/>
        </p:nvSpPr>
        <p:spPr>
          <a:xfrm rot="-5400000">
            <a:off x="10344100" y="438098"/>
            <a:ext cx="2285999" cy="1409801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7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7"/>
          <p:cNvSpPr txBox="1"/>
          <p:nvPr>
            <p:ph idx="1" type="body"/>
          </p:nvPr>
        </p:nvSpPr>
        <p:spPr>
          <a:xfrm>
            <a:off x="1167492" y="2653167"/>
            <a:ext cx="9779183" cy="3436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6" name="Google Shape;66;p27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ph">
  <p:cSld name="Graph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8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8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8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8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9"/>
          <p:cNvSpPr txBox="1"/>
          <p:nvPr>
            <p:ph type="ctrTitle"/>
          </p:nvPr>
        </p:nvSpPr>
        <p:spPr>
          <a:xfrm>
            <a:off x="1167494" y="1122363"/>
            <a:ext cx="622027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9"/>
          <p:cNvSpPr txBox="1"/>
          <p:nvPr>
            <p:ph idx="1" type="subTitle"/>
          </p:nvPr>
        </p:nvSpPr>
        <p:spPr>
          <a:xfrm>
            <a:off x="1167493" y="3602038"/>
            <a:ext cx="6220277" cy="2247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6" name="Google Shape;76;p29"/>
          <p:cNvSpPr/>
          <p:nvPr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7" name="Google Shape;77;p29"/>
          <p:cNvGrpSpPr/>
          <p:nvPr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78" name="Google Shape;78;p29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29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0" name="Google Shape;80;p29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9"/>
          <p:cNvSpPr/>
          <p:nvPr/>
        </p:nvSpPr>
        <p:spPr>
          <a:xfrm>
            <a:off x="10228214" y="-1"/>
            <a:ext cx="1963787" cy="3178856"/>
          </a:xfrm>
          <a:custGeom>
            <a:rect b="b" l="l" r="r" t="t"/>
            <a:pathLst>
              <a:path extrusionOk="0" h="3178856" w="1963787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eam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0"/>
          <p:cNvSpPr/>
          <p:nvPr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0"/>
          <p:cNvSpPr txBox="1"/>
          <p:nvPr>
            <p:ph type="title"/>
          </p:nvPr>
        </p:nvSpPr>
        <p:spPr>
          <a:xfrm>
            <a:off x="750430" y="381000"/>
            <a:ext cx="840162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0"/>
          <p:cNvSpPr/>
          <p:nvPr>
            <p:ph idx="2" type="pic"/>
          </p:nvPr>
        </p:nvSpPr>
        <p:spPr>
          <a:xfrm>
            <a:off x="750429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30"/>
          <p:cNvSpPr txBox="1"/>
          <p:nvPr>
            <p:ph idx="1" type="body"/>
          </p:nvPr>
        </p:nvSpPr>
        <p:spPr>
          <a:xfrm>
            <a:off x="2123351" y="2426400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30"/>
          <p:cNvSpPr txBox="1"/>
          <p:nvPr>
            <p:ph idx="3" type="body"/>
          </p:nvPr>
        </p:nvSpPr>
        <p:spPr>
          <a:xfrm>
            <a:off x="2123350" y="2811646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30"/>
          <p:cNvSpPr/>
          <p:nvPr>
            <p:ph idx="4" type="pic"/>
          </p:nvPr>
        </p:nvSpPr>
        <p:spPr>
          <a:xfrm>
            <a:off x="5495813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30"/>
          <p:cNvSpPr txBox="1"/>
          <p:nvPr>
            <p:ph idx="5" type="body"/>
          </p:nvPr>
        </p:nvSpPr>
        <p:spPr>
          <a:xfrm>
            <a:off x="6870817" y="242256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30"/>
          <p:cNvSpPr txBox="1"/>
          <p:nvPr>
            <p:ph idx="6" type="body"/>
          </p:nvPr>
        </p:nvSpPr>
        <p:spPr>
          <a:xfrm>
            <a:off x="6870816" y="280781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30"/>
          <p:cNvSpPr/>
          <p:nvPr>
            <p:ph idx="7" type="pic"/>
          </p:nvPr>
        </p:nvSpPr>
        <p:spPr>
          <a:xfrm>
            <a:off x="750429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2" name="Google Shape;92;p30"/>
          <p:cNvSpPr txBox="1"/>
          <p:nvPr>
            <p:ph idx="8" type="body"/>
          </p:nvPr>
        </p:nvSpPr>
        <p:spPr>
          <a:xfrm>
            <a:off x="2123351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30"/>
          <p:cNvSpPr txBox="1"/>
          <p:nvPr>
            <p:ph idx="9" type="body"/>
          </p:nvPr>
        </p:nvSpPr>
        <p:spPr>
          <a:xfrm>
            <a:off x="2123350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30"/>
          <p:cNvSpPr/>
          <p:nvPr>
            <p:ph idx="13" type="pic"/>
          </p:nvPr>
        </p:nvSpPr>
        <p:spPr>
          <a:xfrm>
            <a:off x="5495813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30"/>
          <p:cNvSpPr txBox="1"/>
          <p:nvPr>
            <p:ph idx="14" type="body"/>
          </p:nvPr>
        </p:nvSpPr>
        <p:spPr>
          <a:xfrm>
            <a:off x="6870817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30"/>
          <p:cNvSpPr txBox="1"/>
          <p:nvPr>
            <p:ph idx="15" type="body"/>
          </p:nvPr>
        </p:nvSpPr>
        <p:spPr>
          <a:xfrm>
            <a:off x="6870816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30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30"/>
          <p:cNvSpPr/>
          <p:nvPr/>
        </p:nvSpPr>
        <p:spPr>
          <a:xfrm flipH="1" rot="5400000">
            <a:off x="9499940" y="355410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0"/>
          <p:cNvSpPr/>
          <p:nvPr/>
        </p:nvSpPr>
        <p:spPr>
          <a:xfrm flipH="1">
            <a:off x="10866436" y="1879977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0"/>
          <p:cNvSpPr/>
          <p:nvPr/>
        </p:nvSpPr>
        <p:spPr>
          <a:xfrm>
            <a:off x="11024507" y="-1664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0"/>
          <p:cNvSpPr/>
          <p:nvPr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0"/>
          <p:cNvSpPr/>
          <p:nvPr/>
        </p:nvSpPr>
        <p:spPr>
          <a:xfrm flipH="1" rot="-5400000">
            <a:off x="10667432" y="5333432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0"/>
          <p:cNvSpPr/>
          <p:nvPr/>
        </p:nvSpPr>
        <p:spPr>
          <a:xfrm flipH="1" rot="10800000">
            <a:off x="9857012" y="3651505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0"/>
          <p:cNvSpPr/>
          <p:nvPr/>
        </p:nvSpPr>
        <p:spPr>
          <a:xfrm rot="10800000">
            <a:off x="9857013" y="4976359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2">
  <p:cSld name="Chart 2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31"/>
          <p:cNvGrpSpPr/>
          <p:nvPr/>
        </p:nvGrpSpPr>
        <p:grpSpPr>
          <a:xfrm rot="-54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07" name="Google Shape;107;p31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31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31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1"/>
          <p:cNvSpPr txBox="1"/>
          <p:nvPr>
            <p:ph idx="1" type="body"/>
          </p:nvPr>
        </p:nvSpPr>
        <p:spPr>
          <a:xfrm>
            <a:off x="1167493" y="2087563"/>
            <a:ext cx="9779182" cy="3366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31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2"/>
          <p:cNvSpPr txBox="1"/>
          <p:nvPr>
            <p:ph idx="1" type="body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2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"/>
          <p:cNvSpPr txBox="1"/>
          <p:nvPr>
            <p:ph type="ctrTitle"/>
          </p:nvPr>
        </p:nvSpPr>
        <p:spPr>
          <a:xfrm>
            <a:off x="1167493" y="256032"/>
            <a:ext cx="7096933" cy="32539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400"/>
              <a:t>45 Day Check-in and Preparing for Budget Development</a:t>
            </a:r>
            <a:endParaRPr/>
          </a:p>
        </p:txBody>
      </p:sp>
      <p:sp>
        <p:nvSpPr>
          <p:cNvPr id="186" name="Google Shape;186;p1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GO Team Business Meeting #3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6"/>
          <p:cNvSpPr txBox="1"/>
          <p:nvPr>
            <p:ph type="ctrTitle"/>
          </p:nvPr>
        </p:nvSpPr>
        <p:spPr>
          <a:xfrm>
            <a:off x="210312" y="2235200"/>
            <a:ext cx="723290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Preparing for</a:t>
            </a:r>
            <a:br>
              <a:rPr lang="en-US"/>
            </a:br>
            <a:r>
              <a:rPr lang="en-US"/>
              <a:t>Budget Development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7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5" name="Google Shape;285;p17"/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/>
          </a:p>
        </p:txBody>
      </p:sp>
      <p:sp>
        <p:nvSpPr>
          <p:cNvPr id="286" name="Google Shape;286;p17"/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Strategic Plan Priority Ranking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 preparation for the 2024-2025 Budget Development (January–March 2024), the GO Team needs to rank its Strategic Plan Priorities. Use the next slide to capture the priority ranking.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8"/>
          <p:cNvSpPr txBox="1"/>
          <p:nvPr/>
        </p:nvSpPr>
        <p:spPr>
          <a:xfrm>
            <a:off x="68365" y="76912"/>
            <a:ext cx="8289421" cy="1700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Strategic Plan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Priority Ranking</a:t>
            </a:r>
            <a:endParaRPr/>
          </a:p>
        </p:txBody>
      </p:sp>
      <p:sp>
        <p:nvSpPr>
          <p:cNvPr id="292" name="Google Shape;292;p18"/>
          <p:cNvSpPr txBox="1"/>
          <p:nvPr/>
        </p:nvSpPr>
        <p:spPr>
          <a:xfrm>
            <a:off x="1743801" y="2185675"/>
            <a:ext cx="6893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dk1"/>
                </a:solidFill>
              </a:rPr>
              <a:t>As a Guide, below are the Priorities from last year.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8"/>
          <p:cNvSpPr txBox="1"/>
          <p:nvPr/>
        </p:nvSpPr>
        <p:spPr>
          <a:xfrm>
            <a:off x="1503451" y="1626613"/>
            <a:ext cx="6062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Insert the school’s priorities from Higher to Lower</a:t>
            </a:r>
            <a:endParaRPr/>
          </a:p>
        </p:txBody>
      </p:sp>
      <p:sp>
        <p:nvSpPr>
          <p:cNvPr id="294" name="Google Shape;294;p18"/>
          <p:cNvSpPr txBox="1"/>
          <p:nvPr/>
        </p:nvSpPr>
        <p:spPr>
          <a:xfrm>
            <a:off x="1143649" y="2512465"/>
            <a:ext cx="699233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95" name="Google Shape;295;p18"/>
          <p:cNvSpPr/>
          <p:nvPr/>
        </p:nvSpPr>
        <p:spPr>
          <a:xfrm>
            <a:off x="392649" y="2587752"/>
            <a:ext cx="502920" cy="353872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54144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8"/>
          <p:cNvSpPr txBox="1"/>
          <p:nvPr/>
        </p:nvSpPr>
        <p:spPr>
          <a:xfrm>
            <a:off x="260024" y="2263650"/>
            <a:ext cx="1008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Hig</a:t>
            </a:r>
            <a:r>
              <a:rPr lang="en-US" sz="1600">
                <a:solidFill>
                  <a:schemeClr val="accent3"/>
                </a:solidFill>
              </a:rPr>
              <a:t>h</a:t>
            </a:r>
            <a:r>
              <a:rPr lang="en-US" sz="16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endParaRPr/>
          </a:p>
        </p:txBody>
      </p:sp>
      <p:sp>
        <p:nvSpPr>
          <p:cNvPr id="297" name="Google Shape;297;p18"/>
          <p:cNvSpPr txBox="1"/>
          <p:nvPr/>
        </p:nvSpPr>
        <p:spPr>
          <a:xfrm>
            <a:off x="285000" y="6126475"/>
            <a:ext cx="858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Lower</a:t>
            </a:r>
            <a:endParaRPr/>
          </a:p>
        </p:txBody>
      </p:sp>
      <p:sp>
        <p:nvSpPr>
          <p:cNvPr id="298" name="Google Shape;298;p18"/>
          <p:cNvSpPr txBox="1"/>
          <p:nvPr/>
        </p:nvSpPr>
        <p:spPr>
          <a:xfrm>
            <a:off x="1268849" y="2554965"/>
            <a:ext cx="69924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6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Create an educational and professional environment promoting high quality teaching which provides well-defined and deliberately designed instruction that is inquiry based, creative, interdisciplinary, technology rich and student centered.</a:t>
            </a:r>
            <a:endParaRPr sz="1700"/>
          </a:p>
          <a:p>
            <a:pPr indent="-336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AutoNum type="arabicPeriod"/>
            </a:pPr>
            <a:r>
              <a:rPr b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Cultivate a counseling and support system which focuses</a:t>
            </a:r>
            <a:r>
              <a:rPr lang="en-US" sz="1700"/>
              <a:t> </a:t>
            </a:r>
            <a:r>
              <a:rPr b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college and career and empowers students to maximize</a:t>
            </a:r>
            <a:r>
              <a:rPr lang="en-US" sz="1700"/>
              <a:t> </a:t>
            </a:r>
            <a:r>
              <a:rPr b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their opportunities for learning future college studies,</a:t>
            </a:r>
            <a:r>
              <a:rPr lang="en-US" sz="1700"/>
              <a:t> </a:t>
            </a:r>
            <a:r>
              <a:rPr b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and/or post-secondary options.</a:t>
            </a:r>
            <a:endParaRPr sz="1700"/>
          </a:p>
          <a:p>
            <a:pPr indent="-336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Build a healthy school culture and climate for students, staff, and parents in the school and community that amplifies and empowers student voice, while incorporating programs such as SEL, PBIS, CAS/SL, student organizations, and No Place for Hate.</a:t>
            </a:r>
            <a:endParaRPr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9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Action on the</a:t>
            </a:r>
            <a:br>
              <a:rPr lang="en-US"/>
            </a:br>
            <a:r>
              <a:rPr lang="en-US"/>
              <a:t>Strategic Plan Priorities</a:t>
            </a:r>
            <a:endParaRPr/>
          </a:p>
        </p:txBody>
      </p:sp>
      <p:sp>
        <p:nvSpPr>
          <p:cNvPr id="304" name="Google Shape;304;p19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5" name="Google Shape;305;p19"/>
          <p:cNvSpPr txBox="1"/>
          <p:nvPr>
            <p:ph idx="1" type="body"/>
          </p:nvPr>
        </p:nvSpPr>
        <p:spPr>
          <a:xfrm>
            <a:off x="1112250" y="2260750"/>
            <a:ext cx="10348500" cy="20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n-US" sz="3200">
                <a:solidFill>
                  <a:srgbClr val="3F3F3F"/>
                </a:solidFill>
              </a:rPr>
              <a:t>The GO Team needs to </a:t>
            </a:r>
            <a:r>
              <a:rPr b="1" lang="en-US" sz="3200">
                <a:solidFill>
                  <a:schemeClr val="accent3"/>
                </a:solidFill>
              </a:rPr>
              <a:t>TAKE ACTION (vote)</a:t>
            </a:r>
            <a:r>
              <a:rPr lang="en-US" sz="3200">
                <a:solidFill>
                  <a:schemeClr val="accent3"/>
                </a:solidFill>
              </a:rPr>
              <a:t> </a:t>
            </a:r>
            <a:r>
              <a:rPr lang="en-US" sz="3200">
                <a:solidFill>
                  <a:srgbClr val="3F3F3F"/>
                </a:solidFill>
              </a:rPr>
              <a:t>on its ranked Strategic Plan Priorities. After the motion and a second, the GO Team may have additional discussion. Once discussion is concluded, the GO Team will vote.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0"/>
          <p:cNvSpPr txBox="1"/>
          <p:nvPr>
            <p:ph type="ctrTitle"/>
          </p:nvPr>
        </p:nvSpPr>
        <p:spPr>
          <a:xfrm>
            <a:off x="1087864" y="444281"/>
            <a:ext cx="7261525" cy="1176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>
                <a:solidFill>
                  <a:schemeClr val="accent2"/>
                </a:solidFill>
              </a:rPr>
              <a:t>Where we’re going</a:t>
            </a:r>
            <a:endParaRPr/>
          </a:p>
        </p:txBody>
      </p:sp>
      <p:sp>
        <p:nvSpPr>
          <p:cNvPr id="311" name="Google Shape;311;p20"/>
          <p:cNvSpPr txBox="1"/>
          <p:nvPr>
            <p:ph idx="1" type="subTitle"/>
          </p:nvPr>
        </p:nvSpPr>
        <p:spPr>
          <a:xfrm>
            <a:off x="1087865" y="1961198"/>
            <a:ext cx="6318776" cy="2254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At our next meeting we will begin the discussion of the 2024-2025 budget.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Let me or the Chair know of any additional information you need for our future discussion.</a:t>
            </a:r>
            <a:endParaRPr/>
          </a:p>
        </p:txBody>
      </p:sp>
      <p:sp>
        <p:nvSpPr>
          <p:cNvPr id="312" name="Google Shape;312;p20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1"/>
          <p:cNvSpPr txBox="1"/>
          <p:nvPr>
            <p:ph type="ctrTitle"/>
          </p:nvPr>
        </p:nvSpPr>
        <p:spPr>
          <a:xfrm>
            <a:off x="1167494" y="1122363"/>
            <a:ext cx="622027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318" name="Google Shape;318;p21"/>
          <p:cNvSpPr txBox="1"/>
          <p:nvPr>
            <p:ph idx="4294967295" type="sldNum"/>
          </p:nvPr>
        </p:nvSpPr>
        <p:spPr>
          <a:xfrm>
            <a:off x="11341100" y="6356350"/>
            <a:ext cx="850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192" name="Google Shape;192;p2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Continuous Improvement Plan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45 Day Check-in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Review of Strategic Plan and priorities progress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Preparing for the Budget Development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</a:t>
            </a:r>
            <a:r>
              <a:rPr i="1" lang="en-US" sz="2400"/>
              <a:t>Rank Strategic Priorities</a:t>
            </a:r>
            <a:endParaRPr/>
          </a:p>
        </p:txBody>
      </p:sp>
      <p:sp>
        <p:nvSpPr>
          <p:cNvPr id="193" name="Google Shape;193;p2"/>
          <p:cNvSpPr txBox="1"/>
          <p:nvPr>
            <p:ph idx="4294967295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"/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99" name="Google Shape;199;p3"/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00" name="Google Shape;200;p3"/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01" name="Google Shape;201;p3"/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02" name="Google Shape;202;p3"/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03" name="Google Shape;203;p3"/>
          <p:cNvSpPr txBox="1"/>
          <p:nvPr>
            <p:ph type="title"/>
          </p:nvPr>
        </p:nvSpPr>
        <p:spPr>
          <a:xfrm>
            <a:off x="172491" y="199336"/>
            <a:ext cx="629667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Timeline for GO Teams</a:t>
            </a:r>
            <a:endParaRPr/>
          </a:p>
        </p:txBody>
      </p:sp>
      <p:sp>
        <p:nvSpPr>
          <p:cNvPr id="204" name="Google Shape;204;p3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05" name="Google Shape;205;p3"/>
          <p:cNvGrpSpPr/>
          <p:nvPr/>
        </p:nvGrpSpPr>
        <p:grpSpPr>
          <a:xfrm>
            <a:off x="1001704" y="2340738"/>
            <a:ext cx="10188590" cy="2650626"/>
            <a:chOff x="3484" y="517200"/>
            <a:chExt cx="10188590" cy="2650626"/>
          </a:xfrm>
        </p:grpSpPr>
        <p:sp>
          <p:nvSpPr>
            <p:cNvPr id="206" name="Google Shape;206;p3"/>
            <p:cNvSpPr/>
            <p:nvPr/>
          </p:nvSpPr>
          <p:spPr>
            <a:xfrm>
              <a:off x="3484" y="517200"/>
              <a:ext cx="1886775" cy="2641486"/>
            </a:xfrm>
            <a:prstGeom prst="rect">
              <a:avLst/>
            </a:prstGeom>
            <a:solidFill>
              <a:srgbClr val="FCF5D8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3"/>
            <p:cNvSpPr txBox="1"/>
            <p:nvPr/>
          </p:nvSpPr>
          <p:spPr>
            <a:xfrm>
              <a:off x="3484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Fall 2021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Developed 2021-2025 Strategic Plan</a:t>
              </a:r>
              <a:endParaRPr b="0" i="0" sz="11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550649" y="781349"/>
              <a:ext cx="792445" cy="792445"/>
            </a:xfrm>
            <a:prstGeom prst="ellipse">
              <a:avLst/>
            </a:prstGeom>
            <a:solidFill>
              <a:srgbClr val="F3CF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3"/>
            <p:cNvSpPr txBox="1"/>
            <p:nvPr/>
          </p:nvSpPr>
          <p:spPr>
            <a:xfrm>
              <a:off x="666700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1</a:t>
              </a: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3484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F3CF4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2078938" y="517200"/>
              <a:ext cx="1886775" cy="2641486"/>
            </a:xfrm>
            <a:prstGeom prst="rect">
              <a:avLst/>
            </a:prstGeom>
            <a:solidFill>
              <a:srgbClr val="F8E4C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3"/>
            <p:cNvSpPr txBox="1"/>
            <p:nvPr/>
          </p:nvSpPr>
          <p:spPr>
            <a:xfrm>
              <a:off x="2078938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Summer 2023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Needs Assessment and defined overarching needs for SY23-24</a:t>
              </a: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2626103" y="781349"/>
              <a:ext cx="792445" cy="792445"/>
            </a:xfrm>
            <a:prstGeom prst="ellipse">
              <a:avLst/>
            </a:prstGeom>
            <a:solidFill>
              <a:srgbClr val="D47B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3"/>
            <p:cNvSpPr txBox="1"/>
            <p:nvPr/>
          </p:nvSpPr>
          <p:spPr>
            <a:xfrm>
              <a:off x="2742154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2</a:t>
              </a: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2078938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D47B2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4154392" y="517200"/>
              <a:ext cx="1886775" cy="2641486"/>
            </a:xfrm>
            <a:prstGeom prst="rect">
              <a:avLst/>
            </a:prstGeom>
            <a:solidFill>
              <a:srgbClr val="BAF0F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3"/>
            <p:cNvSpPr txBox="1"/>
            <p:nvPr/>
          </p:nvSpPr>
          <p:spPr>
            <a:xfrm>
              <a:off x="4154392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August 2023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2023-2024 Continuous Improvement Plan</a:t>
              </a: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4701557" y="781349"/>
              <a:ext cx="792445" cy="792445"/>
            </a:xfrm>
            <a:prstGeom prst="ellipse">
              <a:avLst/>
            </a:prstGeom>
            <a:solidFill>
              <a:srgbClr val="0083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3"/>
            <p:cNvSpPr txBox="1"/>
            <p:nvPr/>
          </p:nvSpPr>
          <p:spPr>
            <a:xfrm>
              <a:off x="4817608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3</a:t>
              </a: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4154392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0083A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6212751" y="526340"/>
              <a:ext cx="1886775" cy="2641486"/>
            </a:xfrm>
            <a:prstGeom prst="rect">
              <a:avLst/>
            </a:prstGeom>
            <a:solidFill>
              <a:srgbClr val="F3CDED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3"/>
            <p:cNvSpPr txBox="1"/>
            <p:nvPr/>
          </p:nvSpPr>
          <p:spPr>
            <a:xfrm>
              <a:off x="6212751" y="153010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Sept. – Dec. 2023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Utilizing current data, the </a:t>
              </a:r>
              <a:r>
                <a:rPr b="1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review &amp; possibly update the school strategic priorities and plan </a:t>
              </a: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6777010" y="781349"/>
              <a:ext cx="792445" cy="792445"/>
            </a:xfrm>
            <a:prstGeom prst="ellipse">
              <a:avLst/>
            </a:prstGeom>
            <a:solidFill>
              <a:srgbClr val="A92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3"/>
            <p:cNvSpPr txBox="1"/>
            <p:nvPr/>
          </p:nvSpPr>
          <p:spPr>
            <a:xfrm>
              <a:off x="6893061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4</a:t>
              </a: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6229845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A92A9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8305299" y="517200"/>
              <a:ext cx="1886775" cy="2641486"/>
            </a:xfrm>
            <a:prstGeom prst="rect">
              <a:avLst/>
            </a:prstGeom>
            <a:solidFill>
              <a:srgbClr val="C3F6D1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3"/>
            <p:cNvSpPr txBox="1"/>
            <p:nvPr/>
          </p:nvSpPr>
          <p:spPr>
            <a:xfrm>
              <a:off x="8305299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Before Winter Break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take action (vote) on the school’s strategic plan and vote on the ranked strategic plan priorities for SY24-25 budget discussions.</a:t>
              </a: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8852464" y="781349"/>
              <a:ext cx="792445" cy="792445"/>
            </a:xfrm>
            <a:prstGeom prst="ellipse">
              <a:avLst/>
            </a:prstGeom>
            <a:solidFill>
              <a:srgbClr val="1598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3"/>
            <p:cNvSpPr txBox="1"/>
            <p:nvPr/>
          </p:nvSpPr>
          <p:spPr>
            <a:xfrm>
              <a:off x="8968515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5</a:t>
              </a: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8305299" y="3158615"/>
              <a:ext cx="1886775" cy="72"/>
            </a:xfrm>
            <a:prstGeom prst="rect">
              <a:avLst/>
            </a:prstGeom>
            <a:solidFill>
              <a:srgbClr val="129836"/>
            </a:solidFill>
            <a:ln cap="flat" cmpd="sng" w="12700">
              <a:solidFill>
                <a:srgbClr val="12983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1" name="Google Shape;231;p3"/>
          <p:cNvSpPr/>
          <p:nvPr/>
        </p:nvSpPr>
        <p:spPr>
          <a:xfrm>
            <a:off x="9877513" y="1072760"/>
            <a:ext cx="731378" cy="1213503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6"/>
          </a:solidFill>
          <a:ln cap="flat" cmpd="sng" w="12700">
            <a:solidFill>
              <a:srgbClr val="7B1E6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9409887" y="677451"/>
            <a:ext cx="16666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are </a:t>
            </a:r>
            <a:r>
              <a:rPr b="1" i="0" lang="en-US" sz="1800" u="none" cap="none" strike="noStrike">
                <a:solidFill>
                  <a:schemeClr val="accent6"/>
                </a:solidFill>
                <a:latin typeface="Avenir"/>
                <a:ea typeface="Avenir"/>
                <a:cs typeface="Avenir"/>
                <a:sym typeface="Avenir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"/>
          <p:cNvSpPr txBox="1"/>
          <p:nvPr>
            <p:ph type="ctrTitle"/>
          </p:nvPr>
        </p:nvSpPr>
        <p:spPr>
          <a:xfrm>
            <a:off x="928212" y="22352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Continuous Improvement Plan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"/>
          <p:cNvSpPr txBox="1"/>
          <p:nvPr>
            <p:ph type="title"/>
          </p:nvPr>
        </p:nvSpPr>
        <p:spPr>
          <a:xfrm>
            <a:off x="1015907" y="-26233"/>
            <a:ext cx="9779100" cy="814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Arial"/>
              <a:buNone/>
            </a:pPr>
            <a:r>
              <a:rPr lang="en-US">
                <a:solidFill>
                  <a:schemeClr val="accent2"/>
                </a:solidFill>
              </a:rPr>
              <a:t>Quarterly CIP Check-in</a:t>
            </a:r>
            <a:endParaRPr/>
          </a:p>
        </p:txBody>
      </p:sp>
      <p:sp>
        <p:nvSpPr>
          <p:cNvPr id="243" name="Google Shape;243;p5"/>
          <p:cNvSpPr txBox="1"/>
          <p:nvPr>
            <p:ph idx="1" type="body"/>
          </p:nvPr>
        </p:nvSpPr>
        <p:spPr>
          <a:xfrm>
            <a:off x="1111392" y="1032710"/>
            <a:ext cx="9779100" cy="37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b="1" lang="en-US" sz="3200" u="sng">
                <a:solidFill>
                  <a:srgbClr val="3F3F3F"/>
                </a:solidFill>
              </a:rPr>
              <a:t>Questions to Consider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3F3F3F"/>
                </a:solidFill>
              </a:rPr>
              <a:t>Based on our year long CIP plan, what are the actions that the school has already completed?​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3F3F3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3F3F3F"/>
                </a:solidFill>
              </a:rPr>
              <a:t>What data supports the completion of an action step and success criteria (both implementation and student achievement)? </a:t>
            </a:r>
            <a:endParaRPr/>
          </a:p>
        </p:txBody>
      </p:sp>
      <p:sp>
        <p:nvSpPr>
          <p:cNvPr id="244" name="Google Shape;244;p5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g2a04c42ee7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925" y="64475"/>
            <a:ext cx="9963150" cy="653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Google Shape;254;g2a04c42ee76_0_4"/>
          <p:cNvGrpSpPr/>
          <p:nvPr/>
        </p:nvGrpSpPr>
        <p:grpSpPr>
          <a:xfrm>
            <a:off x="8971765" y="459787"/>
            <a:ext cx="238980" cy="241977"/>
            <a:chOff x="6665701" y="1263473"/>
            <a:chExt cx="364188" cy="368755"/>
          </a:xfrm>
        </p:grpSpPr>
        <p:sp>
          <p:nvSpPr>
            <p:cNvPr id="255" name="Google Shape;255;g2a04c42ee76_0_4"/>
            <p:cNvSpPr/>
            <p:nvPr/>
          </p:nvSpPr>
          <p:spPr>
            <a:xfrm>
              <a:off x="6665701" y="1417286"/>
              <a:ext cx="97292" cy="214928"/>
            </a:xfrm>
            <a:custGeom>
              <a:rect b="b" l="l" r="r" t="t"/>
              <a:pathLst>
                <a:path extrusionOk="0" h="9508" w="4304">
                  <a:moveTo>
                    <a:pt x="0" y="1"/>
                  </a:moveTo>
                  <a:lnTo>
                    <a:pt x="0" y="9507"/>
                  </a:lnTo>
                  <a:lnTo>
                    <a:pt x="4303" y="9507"/>
                  </a:lnTo>
                  <a:lnTo>
                    <a:pt x="4303" y="1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</p:spPr>
          <p:txBody>
            <a:bodyPr anchorCtr="0" anchor="ctr" bIns="59975" lIns="59975" spcFirstLastPara="1" rIns="59975" wrap="square" tIns="599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r>
                <a:t/>
              </a:r>
              <a:endParaRPr b="0" i="0" sz="105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6" name="Google Shape;256;g2a04c42ee76_0_4"/>
            <p:cNvSpPr/>
            <p:nvPr/>
          </p:nvSpPr>
          <p:spPr>
            <a:xfrm>
              <a:off x="6799149" y="1340391"/>
              <a:ext cx="97292" cy="291831"/>
            </a:xfrm>
            <a:custGeom>
              <a:rect b="b" l="l" r="r" t="t"/>
              <a:pathLst>
                <a:path extrusionOk="0" h="12910" w="4304">
                  <a:moveTo>
                    <a:pt x="1" y="0"/>
                  </a:moveTo>
                  <a:lnTo>
                    <a:pt x="1" y="12909"/>
                  </a:lnTo>
                  <a:lnTo>
                    <a:pt x="4304" y="12909"/>
                  </a:lnTo>
                  <a:lnTo>
                    <a:pt x="4304" y="0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</p:spPr>
          <p:txBody>
            <a:bodyPr anchorCtr="0" anchor="ctr" bIns="59975" lIns="59975" spcFirstLastPara="1" rIns="59975" wrap="square" tIns="599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r>
                <a:t/>
              </a:r>
              <a:endParaRPr b="0" i="0" sz="105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7" name="Google Shape;257;g2a04c42ee76_0_4"/>
            <p:cNvSpPr/>
            <p:nvPr/>
          </p:nvSpPr>
          <p:spPr>
            <a:xfrm>
              <a:off x="6932597" y="1263473"/>
              <a:ext cx="97292" cy="368755"/>
            </a:xfrm>
            <a:custGeom>
              <a:rect b="b" l="l" r="r" t="t"/>
              <a:pathLst>
                <a:path extrusionOk="0" h="16313" w="4304">
                  <a:moveTo>
                    <a:pt x="1" y="1"/>
                  </a:moveTo>
                  <a:lnTo>
                    <a:pt x="1" y="16312"/>
                  </a:lnTo>
                  <a:lnTo>
                    <a:pt x="4304" y="16312"/>
                  </a:lnTo>
                  <a:lnTo>
                    <a:pt x="4304" y="1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</p:spPr>
          <p:txBody>
            <a:bodyPr anchorCtr="0" anchor="ctr" bIns="59975" lIns="59975" spcFirstLastPara="1" rIns="59975" wrap="square" tIns="599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r>
                <a:t/>
              </a:r>
              <a:endParaRPr b="0" i="0" sz="105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258" name="Google Shape;258;g2a04c42ee76_0_4"/>
          <p:cNvSpPr/>
          <p:nvPr/>
        </p:nvSpPr>
        <p:spPr>
          <a:xfrm>
            <a:off x="9312804" y="459849"/>
            <a:ext cx="5459" cy="242003"/>
          </a:xfrm>
          <a:custGeom>
            <a:rect b="b" l="l" r="r" t="t"/>
            <a:pathLst>
              <a:path extrusionOk="0" h="16313" w="368">
                <a:moveTo>
                  <a:pt x="1" y="1"/>
                </a:moveTo>
                <a:lnTo>
                  <a:pt x="1" y="16313"/>
                </a:lnTo>
                <a:lnTo>
                  <a:pt x="367" y="16313"/>
                </a:lnTo>
                <a:lnTo>
                  <a:pt x="367" y="1"/>
                </a:lnTo>
                <a:close/>
              </a:path>
            </a:pathLst>
          </a:cu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9975" lIns="59975" spcFirstLastPara="1" rIns="59975" wrap="square" tIns="599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venir"/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9" name="Google Shape;259;g2a04c42ee76_0_4"/>
          <p:cNvSpPr/>
          <p:nvPr/>
        </p:nvSpPr>
        <p:spPr>
          <a:xfrm>
            <a:off x="8699354" y="386846"/>
            <a:ext cx="1940700" cy="358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59975" lIns="59975" spcFirstLastPara="1" rIns="59975" wrap="square" tIns="599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venir"/>
              <a:buNone/>
            </a:pPr>
            <a:r>
              <a:rPr b="1" i="0" lang="en-US" sz="105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Needs Assessment</a:t>
            </a:r>
            <a:endParaRPr b="1" i="0" sz="1050" u="none" cap="none" strike="noStrik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60" name="Google Shape;260;g2a04c42ee76_0_4"/>
          <p:cNvSpPr/>
          <p:nvPr/>
        </p:nvSpPr>
        <p:spPr>
          <a:xfrm>
            <a:off x="2081537" y="813186"/>
            <a:ext cx="2982600" cy="3588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ctr" bIns="59975" lIns="59975" spcFirstLastPara="1" rIns="59975" wrap="square" tIns="599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venir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61" name="Google Shape;261;g2a04c42ee76_0_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900" y="190775"/>
            <a:ext cx="11868642" cy="329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a04c42ee76_0_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9600" y="3574075"/>
            <a:ext cx="11717250" cy="3214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1"/>
          <p:cNvSpPr txBox="1"/>
          <p:nvPr>
            <p:ph type="ctrTitle"/>
          </p:nvPr>
        </p:nvSpPr>
        <p:spPr>
          <a:xfrm>
            <a:off x="928212" y="22352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Strategic Plan Progress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type="title"/>
          </p:nvPr>
        </p:nvSpPr>
        <p:spPr>
          <a:xfrm>
            <a:off x="2647925" y="-76200"/>
            <a:ext cx="6259800" cy="48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20"/>
              <a:buFont typeface="Arial"/>
              <a:buNone/>
            </a:pPr>
            <a:r>
              <a:rPr lang="en-US" sz="2320">
                <a:solidFill>
                  <a:schemeClr val="accent2"/>
                </a:solidFill>
              </a:rPr>
              <a:t>Our Strategic Plan</a:t>
            </a:r>
            <a:endParaRPr sz="2320"/>
          </a:p>
        </p:txBody>
      </p:sp>
      <p:sp>
        <p:nvSpPr>
          <p:cNvPr id="273" name="Google Shape;273;p12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4" name="Google Shape;274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1500" y="434950"/>
            <a:ext cx="8187350" cy="614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APS 4">
      <a:dk1>
        <a:srgbClr val="000000"/>
      </a:dk1>
      <a:lt1>
        <a:srgbClr val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2022-10-04T15:06:30Z</dcterms:created>
  <dc:creator>Jacobi, Diane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